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6"/>
  </p:notesMasterIdLst>
  <p:sldIdLst>
    <p:sldId id="316" r:id="rId5"/>
    <p:sldId id="298" r:id="rId6"/>
    <p:sldId id="318" r:id="rId7"/>
    <p:sldId id="317" r:id="rId8"/>
    <p:sldId id="319" r:id="rId9"/>
    <p:sldId id="320" r:id="rId10"/>
    <p:sldId id="313" r:id="rId11"/>
    <p:sldId id="321" r:id="rId12"/>
    <p:sldId id="322" r:id="rId13"/>
    <p:sldId id="309" r:id="rId14"/>
    <p:sldId id="27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ork Sans" panose="020B060402020202020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Work Sans Light" panose="020B0604020202020204" charset="0"/>
      <p:regular r:id="rId26"/>
      <p: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713225" y="649800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subTitle" idx="1"/>
          </p:nvPr>
        </p:nvSpPr>
        <p:spPr>
          <a:xfrm>
            <a:off x="713225" y="1800150"/>
            <a:ext cx="494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2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515" name="Google Shape;515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17" name="Google Shape;517;p23"/>
            <p:cNvCxnSpPr>
              <a:stCxn id="515" idx="4"/>
              <a:endCxn id="51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8" name="Google Shape;518;p2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519" name="Google Shape;519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1" name="Google Shape;521;p23"/>
            <p:cNvCxnSpPr>
              <a:stCxn id="519" idx="4"/>
              <a:endCxn id="52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3"/>
          <p:cNvSpPr txBox="1"/>
          <p:nvPr/>
        </p:nvSpPr>
        <p:spPr>
          <a:xfrm>
            <a:off x="713225" y="3677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19-4-2024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11" y="2788221"/>
            <a:ext cx="4568319" cy="228415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09" y="304846"/>
            <a:ext cx="2495802" cy="518785"/>
          </a:xfrm>
        </p:spPr>
        <p:txBody>
          <a:bodyPr/>
          <a:lstStyle/>
          <a:p>
            <a:r>
              <a:rPr lang="en-US" sz="280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/>
              <p:nvPr/>
            </p:nvSpPr>
            <p:spPr>
              <a:xfrm>
                <a:off x="239192" y="946534"/>
                <a:ext cx="3706527" cy="33830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Modifying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the reward structure for better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grasping, improve performance:</a:t>
                </a:r>
              </a:p>
              <a:p>
                <a:pPr marL="285750" indent="-285750">
                  <a:buFontTx/>
                  <a:buChar char="-"/>
                </a:pPr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Moving to approach the object with small velocity:</a:t>
                </a:r>
              </a:p>
              <a:p>
                <a:endParaRPr lang="en-US" sz="12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𝑒𝑒𝑓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506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𝑑𝑖𝑚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0,        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Sample different kinds of grippers for each training episode</a:t>
                </a:r>
                <a:endParaRPr lang="en-US" sz="1200" dirty="0">
                  <a:latin typeface="Work Sans" panose="020B0604020202020204" charset="0"/>
                </a:endParaRPr>
              </a:p>
              <a:p>
                <a:endParaRPr lang="en-US" sz="12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- Use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random object from datasets to 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train and evaluate the policy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92" y="946534"/>
                <a:ext cx="3706527" cy="3383042"/>
              </a:xfrm>
              <a:prstGeom prst="rect">
                <a:avLst/>
              </a:prstGeom>
              <a:blipFill>
                <a:blip r:embed="rId3"/>
                <a:stretch>
                  <a:fillRect b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/>
              <p:nvPr/>
            </p:nvSpPr>
            <p:spPr>
              <a:xfrm>
                <a:off x="3926291" y="489333"/>
                <a:ext cx="4962073" cy="250414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Approaching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the object with opened gripper: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𝑔𝑟𝑖𝑝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𝑎𝑐𝑡𝑖𝑜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𝑔𝑟𝑖𝑝𝑝𝑒𝑟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𝑎𝑐𝑡𝑖𝑜𝑛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𝑔𝑟𝑖𝑝𝑝𝑒𝑟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0,        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When 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the robot’s grip site is in close proximity to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the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object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,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close the gripper: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𝑔𝑟𝑖𝑝</m:t>
                          </m:r>
                        </m:sub>
                      </m:sSub>
                      <m:r>
                        <a:rPr lang="en-US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𝑎𝑐𝑡𝑖𝑜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506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𝑔𝑟𝑖𝑝𝑝𝑒𝑟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𝑎𝑐𝑡𝑖𝑜𝑛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𝑔𝑟𝑖𝑝𝑝𝑒𝑟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0,        </m:t>
                              </m:r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291" y="489333"/>
                <a:ext cx="4962073" cy="2504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8"/>
          <p:cNvSpPr txBox="1">
            <a:spLocks noGrp="1"/>
          </p:cNvSpPr>
          <p:nvPr>
            <p:ph type="title"/>
          </p:nvPr>
        </p:nvSpPr>
        <p:spPr>
          <a:xfrm>
            <a:off x="1616813" y="794458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61" name="Google Shape;1961;p48"/>
          <p:cNvSpPr/>
          <p:nvPr/>
        </p:nvSpPr>
        <p:spPr>
          <a:xfrm>
            <a:off x="2655604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3871013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5163651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48"/>
          <p:cNvGrpSpPr/>
          <p:nvPr/>
        </p:nvGrpSpPr>
        <p:grpSpPr>
          <a:xfrm>
            <a:off x="5876815" y="-360376"/>
            <a:ext cx="1385165" cy="191726"/>
            <a:chOff x="4928923" y="4250091"/>
            <a:chExt cx="2556599" cy="353869"/>
          </a:xfrm>
        </p:grpSpPr>
        <p:sp>
          <p:nvSpPr>
            <p:cNvPr id="2239" name="Google Shape;2239;p48"/>
            <p:cNvSpPr/>
            <p:nvPr/>
          </p:nvSpPr>
          <p:spPr>
            <a:xfrm>
              <a:off x="492892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22904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539800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850521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9242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08736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624317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654329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6854022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64745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630667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640161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175468" y="4250091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475594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786317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6097068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238968" y="4250091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333907" y="4250091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224171" y="4416469"/>
              <a:ext cx="908878" cy="21183"/>
            </a:xfrm>
            <a:custGeom>
              <a:avLst/>
              <a:gdLst/>
              <a:ahLst/>
              <a:cxnLst/>
              <a:rect l="l" t="t" r="r" b="b"/>
              <a:pathLst>
                <a:path w="594038" h="13845" extrusionOk="0">
                  <a:moveTo>
                    <a:pt x="0" y="0"/>
                  </a:moveTo>
                  <a:lnTo>
                    <a:pt x="594038" y="0"/>
                  </a:lnTo>
                  <a:lnTo>
                    <a:pt x="594038" y="13846"/>
                  </a:lnTo>
                  <a:lnTo>
                    <a:pt x="0" y="138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62036" y="3382055"/>
            <a:ext cx="70734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- Using PPO algorithm from </a:t>
            </a:r>
            <a:r>
              <a:rPr lang="en-US" sz="1600" dirty="0" err="1" smtClean="0">
                <a:solidFill>
                  <a:srgbClr val="05063F"/>
                </a:solidFill>
                <a:latin typeface="Work Sans"/>
              </a:rPr>
              <a:t>IsaacGymEnvs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 Benchmarks to train the policy</a:t>
            </a:r>
            <a:endParaRPr lang="en-US" sz="16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12876" y="402449"/>
            <a:ext cx="50578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Setting up file task</a:t>
            </a:r>
            <a:endParaRPr lang="en-US" sz="1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12876" y="2789162"/>
            <a:ext cx="75102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- Create </a:t>
            </a:r>
            <a:r>
              <a:rPr lang="en-US" sz="1600" dirty="0" err="1">
                <a:solidFill>
                  <a:srgbClr val="05063F"/>
                </a:solidFill>
                <a:latin typeface="Work Sans"/>
              </a:rPr>
              <a:t>config</a:t>
            </a:r>
            <a:r>
              <a:rPr lang="en-US" sz="1600" dirty="0">
                <a:solidFill>
                  <a:srgbClr val="05063F"/>
                </a:solidFill>
                <a:latin typeface="Work Sans"/>
              </a:rPr>
              <a:t> files for task and training</a:t>
            </a:r>
            <a:endParaRPr lang="en-US" sz="16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52204" y="1267129"/>
            <a:ext cx="70734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- </a:t>
            </a:r>
            <a:r>
              <a:rPr lang="en-US" sz="1600" dirty="0">
                <a:solidFill>
                  <a:srgbClr val="05063F"/>
                </a:solidFill>
                <a:latin typeface="Work Sans"/>
              </a:rPr>
              <a:t>Creating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environment for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training a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3-fingered gripper with 5 joints per fingers based on Isaac </a:t>
            </a:r>
            <a:r>
              <a:rPr lang="en-US" sz="1600" dirty="0">
                <a:solidFill>
                  <a:srgbClr val="05063F"/>
                </a:solidFill>
                <a:latin typeface="Work Sans"/>
              </a:rPr>
              <a:t>Gym's RL framework</a:t>
            </a:r>
            <a:endParaRPr lang="en-US" sz="16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32540" y="2196269"/>
            <a:ext cx="75102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- Implement </a:t>
            </a:r>
            <a:r>
              <a:rPr lang="en-US" sz="1600" dirty="0">
                <a:solidFill>
                  <a:srgbClr val="05063F"/>
                </a:solidFill>
                <a:latin typeface="Work Sans"/>
              </a:rPr>
              <a:t>sim </a:t>
            </a:r>
            <a:r>
              <a:rPr lang="en-US" sz="1600" dirty="0" smtClean="0">
                <a:solidFill>
                  <a:srgbClr val="05063F"/>
                </a:solidFill>
                <a:latin typeface="Work Sans"/>
              </a:rPr>
              <a:t>setup, initialize state, action</a:t>
            </a:r>
          </a:p>
        </p:txBody>
      </p: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75" y="317880"/>
            <a:ext cx="3468194" cy="475653"/>
          </a:xfrm>
        </p:spPr>
        <p:txBody>
          <a:bodyPr/>
          <a:lstStyle/>
          <a:p>
            <a:r>
              <a:rPr lang="en-US" sz="2400" dirty="0" smtClean="0">
                <a:solidFill>
                  <a:srgbClr val="05063F"/>
                </a:solidFill>
              </a:rPr>
              <a:t>Environment setup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56554" y="832862"/>
            <a:ext cx="84531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- 2 ways of controlling the gripper motion:</a:t>
            </a:r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1107776" y="1190492"/>
            <a:ext cx="21034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5063F"/>
                </a:solidFill>
                <a:latin typeface="Work Sans"/>
              </a:rPr>
              <a:t>Position control (DOF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MODE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POS)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5305198" y="1190492"/>
            <a:ext cx="20886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5063F"/>
                </a:solidFill>
                <a:latin typeface="Work Sans"/>
              </a:rPr>
              <a:t>Apply force</a:t>
            </a:r>
            <a:endParaRPr lang="en-US" dirty="0">
              <a:latin typeface="Work Sans" panose="020B0604020202020204" charset="0"/>
            </a:endParaRPr>
          </a:p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(DOF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MODE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EFFORT)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25378" y="3148359"/>
            <a:ext cx="84531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+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Num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of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obs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: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32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--&gt;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sphere</a:t>
            </a:r>
            <a:r>
              <a:rPr lang="en-US" dirty="0" err="1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_p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ose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(7) +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eef</a:t>
            </a:r>
            <a:r>
              <a:rPr lang="en-US" dirty="0" err="1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pose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(7) +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q</a:t>
            </a:r>
            <a:r>
              <a:rPr lang="en-US" dirty="0" err="1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gripper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(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18) </a:t>
            </a:r>
            <a:endParaRPr lang="en-US" dirty="0" smtClean="0">
              <a:solidFill>
                <a:srgbClr val="05063F"/>
              </a:solidFill>
              <a:latin typeface="Work Sans"/>
            </a:endParaRPr>
          </a:p>
          <a:p>
            <a:endParaRPr lang="en-US" dirty="0">
              <a:solidFill>
                <a:srgbClr val="05063F"/>
              </a:solidFill>
              <a:latin typeface="Work Sans"/>
            </a:endParaRPr>
          </a:p>
          <a:p>
            <a:r>
              <a:rPr lang="en-US" dirty="0">
                <a:solidFill>
                  <a:srgbClr val="05063F"/>
                </a:solidFill>
                <a:latin typeface="Work Sans"/>
              </a:rPr>
              <a:t>+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Num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of actions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: 4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--&gt; 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translation of base (3) +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gripping bool (1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56553" y="2012749"/>
            <a:ext cx="845314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5063F"/>
                </a:solidFill>
                <a:latin typeface="Work Sans"/>
              </a:rPr>
              <a:t>Apply position targets for moving the gripper’s base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05063F"/>
              </a:solidFill>
              <a:latin typeface="Work Sans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5063F"/>
                </a:solidFill>
                <a:latin typeface="Work Sans"/>
              </a:rPr>
              <a:t>Use position control or apply force to the joints of fingers for gripping the object</a:t>
            </a:r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5016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73" y="300432"/>
            <a:ext cx="2722246" cy="475653"/>
          </a:xfrm>
        </p:spPr>
        <p:txBody>
          <a:bodyPr/>
          <a:lstStyle/>
          <a:p>
            <a:r>
              <a:rPr lang="en-US" sz="2400" dirty="0" smtClean="0">
                <a:solidFill>
                  <a:srgbClr val="05063F"/>
                </a:solidFill>
              </a:rPr>
              <a:t>Reward shaping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33973" y="1106484"/>
            <a:ext cx="241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A0361"/>
              </a:buClr>
              <a:buFont typeface="Work Sans Light"/>
              <a:buChar char="●"/>
            </a:pP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Distance reward</a:t>
            </a:r>
            <a:endParaRPr lang="en-US" dirty="0">
              <a:solidFill>
                <a:srgbClr val="05063F"/>
              </a:solidFill>
              <a:latin typeface="Work Sa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8" y="1473020"/>
            <a:ext cx="6894363" cy="1506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725549-DEB0-8615-7739-5D11B7611335}"/>
                  </a:ext>
                </a:extLst>
              </p:cNvPr>
              <p:cNvSpPr txBox="1"/>
              <p:nvPr/>
            </p:nvSpPr>
            <p:spPr>
              <a:xfrm>
                <a:off x="1639020" y="781459"/>
                <a:ext cx="3362634" cy="32502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𝑙𝑖𝑓𝑡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725549-DEB0-8615-7739-5D11B76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20" y="781459"/>
                <a:ext cx="3362634" cy="325025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E858D70-BF88-DBEE-B422-EA049B26D771}"/>
              </a:ext>
            </a:extLst>
          </p:cNvPr>
          <p:cNvSpPr txBox="1"/>
          <p:nvPr/>
        </p:nvSpPr>
        <p:spPr>
          <a:xfrm>
            <a:off x="433973" y="3147584"/>
            <a:ext cx="66747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+ d: distance between gripper base and sphere </a:t>
            </a:r>
            <a:endParaRPr lang="en-US" dirty="0">
              <a:solidFill>
                <a:srgbClr val="05063F"/>
              </a:solidFill>
              <a:latin typeface="Work Sans"/>
            </a:endParaRPr>
          </a:p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+ d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1f</a:t>
            </a: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d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2f</a:t>
            </a:r>
            <a:r>
              <a:rPr lang="en-US" dirty="0" smtClean="0">
                <a:latin typeface="Work Sans" panose="020B0604020202020204" charset="0"/>
              </a:rPr>
              <a:t>,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d</a:t>
            </a:r>
            <a:r>
              <a:rPr lang="en-US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3f is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distance between 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the sphere and each of the three fingers of the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cs typeface="Calibri" panose="020F0502020204030204" pitchFamily="34" charset="0"/>
              </a:rPr>
              <a:t>gripper</a:t>
            </a:r>
            <a:endParaRPr lang="en-US" dirty="0">
              <a:latin typeface="Work Sans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73" y="300432"/>
            <a:ext cx="2722246" cy="475653"/>
          </a:xfrm>
        </p:spPr>
        <p:txBody>
          <a:bodyPr/>
          <a:lstStyle/>
          <a:p>
            <a:r>
              <a:rPr lang="en-US" sz="2400" dirty="0" smtClean="0">
                <a:solidFill>
                  <a:srgbClr val="05063F"/>
                </a:solidFill>
              </a:rPr>
              <a:t>Reward shaping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33973" y="949172"/>
            <a:ext cx="241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A0361"/>
              </a:buClr>
              <a:buFont typeface="Work Sans Light"/>
              <a:buChar char="●"/>
            </a:pP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Lift reward</a:t>
            </a:r>
            <a:endParaRPr lang="en-US" dirty="0">
              <a:solidFill>
                <a:srgbClr val="05063F"/>
              </a:solidFill>
              <a:latin typeface="Work Sans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58D70-BF88-DBEE-B422-EA049B26D771}"/>
              </a:ext>
            </a:extLst>
          </p:cNvPr>
          <p:cNvSpPr txBox="1"/>
          <p:nvPr/>
        </p:nvSpPr>
        <p:spPr>
          <a:xfrm>
            <a:off x="433973" y="3039430"/>
            <a:ext cx="6674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+ Reward for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shere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reaching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target</a:t>
            </a:r>
            <a:r>
              <a:rPr lang="en-US" dirty="0" err="1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height</a:t>
            </a:r>
            <a:endParaRPr lang="en-US" dirty="0">
              <a:latin typeface="Work Sans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9" y="1430036"/>
            <a:ext cx="7332188" cy="1362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2" y="3876052"/>
            <a:ext cx="7927947" cy="4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09" y="261104"/>
            <a:ext cx="2722246" cy="475653"/>
          </a:xfrm>
        </p:spPr>
        <p:txBody>
          <a:bodyPr/>
          <a:lstStyle/>
          <a:p>
            <a:r>
              <a:rPr lang="en-US" sz="2400" dirty="0" smtClean="0">
                <a:solidFill>
                  <a:srgbClr val="05063F"/>
                </a:solidFill>
              </a:rPr>
              <a:t>Reward shaping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33973" y="724498"/>
            <a:ext cx="241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A0361"/>
              </a:buClr>
              <a:buFont typeface="Work Sans Light"/>
              <a:buChar char="●"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Determining resets</a:t>
            </a:r>
            <a:endParaRPr lang="en-US" dirty="0">
              <a:solidFill>
                <a:srgbClr val="05063F"/>
              </a:solidFill>
              <a:latin typeface="Work Sans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58D70-BF88-DBEE-B422-EA049B26D771}"/>
              </a:ext>
            </a:extLst>
          </p:cNvPr>
          <p:cNvSpPr txBox="1"/>
          <p:nvPr/>
        </p:nvSpPr>
        <p:spPr>
          <a:xfrm>
            <a:off x="611445" y="3855349"/>
            <a:ext cx="70385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+ Reset when reaching max episode length or if the object falls off the table</a:t>
            </a:r>
          </a:p>
          <a:p>
            <a:r>
              <a:rPr lang="en-US" dirty="0" smtClean="0">
                <a:solidFill>
                  <a:srgbClr val="05063F"/>
                </a:solidFill>
                <a:latin typeface="Work Sans"/>
                <a:cs typeface="Calibri" panose="020F0502020204030204" pitchFamily="34" charset="0"/>
              </a:rPr>
              <a:t>+ Penalty for object falling out and gripper searching under the table</a:t>
            </a:r>
            <a:endParaRPr lang="en-US" dirty="0">
              <a:latin typeface="Work Sans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5" y="1136066"/>
            <a:ext cx="6248884" cy="25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4" y="1213020"/>
            <a:ext cx="6888639" cy="344431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261714"/>
            <a:ext cx="3509406" cy="475653"/>
          </a:xfrm>
        </p:spPr>
        <p:txBody>
          <a:bodyPr/>
          <a:lstStyle/>
          <a:p>
            <a:r>
              <a:rPr lang="en-US" sz="2400" dirty="0" smtClean="0"/>
              <a:t>Training results</a:t>
            </a:r>
            <a:endParaRPr lang="en-US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9" y="737367"/>
            <a:ext cx="537084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Learning curve after 10000 </a:t>
            </a: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iteration</a:t>
            </a: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s </a:t>
            </a: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of training</a:t>
            </a:r>
            <a:endParaRPr lang="en-US" sz="1100" dirty="0">
              <a:latin typeface="Work Sans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24" y="2259265"/>
            <a:ext cx="3993052" cy="16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261714"/>
            <a:ext cx="3509406" cy="475653"/>
          </a:xfrm>
        </p:spPr>
        <p:txBody>
          <a:bodyPr/>
          <a:lstStyle/>
          <a:p>
            <a:r>
              <a:rPr lang="en-US" sz="2400" dirty="0" smtClean="0"/>
              <a:t>Training results</a:t>
            </a:r>
            <a:endParaRPr lang="en-US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9" y="701882"/>
            <a:ext cx="537084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Comparison between position and force control</a:t>
            </a:r>
            <a:endParaRPr lang="en-US" sz="1100" dirty="0">
              <a:latin typeface="Work Sans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1721" y="1380689"/>
            <a:ext cx="14233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Force: the fingers can quickly grasp the object</a:t>
            </a:r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98826" y="2637865"/>
            <a:ext cx="131727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 smtClean="0">
                <a:solidFill>
                  <a:srgbClr val="05063F"/>
                </a:solidFill>
                <a:latin typeface="Work Sans" panose="020B0604020202020204" charset="0"/>
              </a:rPr>
              <a:t>Pos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: the fingers have difficulties holding the object</a:t>
            </a:r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6" y="1177535"/>
            <a:ext cx="6400813" cy="32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261714"/>
            <a:ext cx="3509406" cy="475653"/>
          </a:xfrm>
        </p:spPr>
        <p:txBody>
          <a:bodyPr/>
          <a:lstStyle/>
          <a:p>
            <a:r>
              <a:rPr lang="en-US" sz="2400" dirty="0" smtClean="0"/>
              <a:t>Training results</a:t>
            </a:r>
            <a:endParaRPr lang="en-US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999063" y="688154"/>
            <a:ext cx="669758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5063F"/>
                </a:solidFill>
                <a:latin typeface="Work Sans" panose="020B0604020202020204" charset="0"/>
              </a:rPr>
              <a:t>Simulation of 3-fingered gripper grasping the object</a:t>
            </a:r>
            <a:endParaRPr lang="en-US" sz="16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99808" y="1844618"/>
            <a:ext cx="13985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2" name="gripping-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347" y="1026708"/>
            <a:ext cx="6898938" cy="40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298</Words>
  <Application>Microsoft Office PowerPoint</Application>
  <PresentationFormat>On-screen Show (16:9)</PresentationFormat>
  <Paragraphs>57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</vt:lpstr>
      <vt:lpstr>Proxima Nova</vt:lpstr>
      <vt:lpstr>Roboto Medium</vt:lpstr>
      <vt:lpstr>Work Sans</vt:lpstr>
      <vt:lpstr>Cambria Math</vt:lpstr>
      <vt:lpstr>Arial</vt:lpstr>
      <vt:lpstr>Work Sans Light</vt:lpstr>
      <vt:lpstr>PT Sans</vt:lpstr>
      <vt:lpstr>Roboto</vt:lpstr>
      <vt:lpstr>Bebas Neue</vt:lpstr>
      <vt:lpstr>Proxima Nova Semibold</vt:lpstr>
      <vt:lpstr>Artificial Intelligence in Finance Business Meeting by Slidesgo</vt:lpstr>
      <vt:lpstr>Slidesgo Final Pages</vt:lpstr>
      <vt:lpstr>PowerPoint Presentation</vt:lpstr>
      <vt:lpstr>PowerPoint Presentation</vt:lpstr>
      <vt:lpstr>Environment setup</vt:lpstr>
      <vt:lpstr>Reward shaping</vt:lpstr>
      <vt:lpstr>Reward shaping</vt:lpstr>
      <vt:lpstr>Reward shaping</vt:lpstr>
      <vt:lpstr>Training results</vt:lpstr>
      <vt:lpstr>Training results</vt:lpstr>
      <vt:lpstr>Training results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523</cp:revision>
  <dcterms:modified xsi:type="dcterms:W3CDTF">2024-04-19T02:47:15Z</dcterms:modified>
</cp:coreProperties>
</file>